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34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38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2413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49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9861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070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108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70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35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40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08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030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803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96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824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19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27152-0DF7-4242-86C1-72BC553AC129}" type="datetimeFigureOut">
              <a:rPr lang="fr-FR" smtClean="0"/>
              <a:t>21/08/2026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9326DC-2C16-4A54-9093-AA8B881C70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22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93396-A980-AA85-A761-B30AEA043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72197AE-1760-9748-B40D-D8DCF044AA95}"/>
              </a:ext>
            </a:extLst>
          </p:cNvPr>
          <p:cNvSpPr/>
          <p:nvPr/>
        </p:nvSpPr>
        <p:spPr>
          <a:xfrm>
            <a:off x="4792857" y="706681"/>
            <a:ext cx="1493907" cy="720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Président</a:t>
            </a:r>
          </a:p>
          <a:p>
            <a:pPr algn="ctr"/>
            <a:r>
              <a:rPr lang="fr-FR" sz="900" dirty="0"/>
              <a:t>Olivier FOUILLET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7CBCFC7E-3B12-E41C-3B45-57E863C9151A}"/>
              </a:ext>
            </a:extLst>
          </p:cNvPr>
          <p:cNvSpPr/>
          <p:nvPr/>
        </p:nvSpPr>
        <p:spPr>
          <a:xfrm>
            <a:off x="4784312" y="1563207"/>
            <a:ext cx="1493907" cy="72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Directrice Générale des Services</a:t>
            </a:r>
          </a:p>
          <a:p>
            <a:pPr algn="ctr"/>
            <a:r>
              <a:rPr lang="fr-FR" sz="900" b="1" dirty="0"/>
              <a:t>CCAVT et CIAS</a:t>
            </a:r>
          </a:p>
          <a:p>
            <a:pPr algn="ctr"/>
            <a:r>
              <a:rPr lang="fr-FR" sz="800" dirty="0"/>
              <a:t>Anne ALLIER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B7A33B4-8ABA-789E-C4B1-F35E8FE044D2}"/>
              </a:ext>
            </a:extLst>
          </p:cNvPr>
          <p:cNvSpPr/>
          <p:nvPr/>
        </p:nvSpPr>
        <p:spPr>
          <a:xfrm>
            <a:off x="6575460" y="1563207"/>
            <a:ext cx="1408579" cy="72000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Assistante direction</a:t>
            </a:r>
          </a:p>
          <a:p>
            <a:pPr algn="ctr"/>
            <a:r>
              <a:rPr lang="fr-FR" sz="800" dirty="0"/>
              <a:t>Noémie Laurentin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3148F43C-96E8-3D91-D913-A0D5A62A6A7A}"/>
              </a:ext>
            </a:extLst>
          </p:cNvPr>
          <p:cNvSpPr/>
          <p:nvPr/>
        </p:nvSpPr>
        <p:spPr>
          <a:xfrm>
            <a:off x="4414274" y="2417137"/>
            <a:ext cx="1332000" cy="720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Moyens Généraux</a:t>
            </a:r>
            <a:endParaRPr lang="fr-FR" sz="800" b="1" dirty="0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A5C8BDEE-47D3-6D55-B594-CF7CCEAB56CD}"/>
              </a:ext>
            </a:extLst>
          </p:cNvPr>
          <p:cNvSpPr/>
          <p:nvPr/>
        </p:nvSpPr>
        <p:spPr>
          <a:xfrm>
            <a:off x="7322909" y="2389239"/>
            <a:ext cx="1332000" cy="72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Services à la population</a:t>
            </a:r>
            <a:endParaRPr lang="fr-FR" sz="800" b="1" dirty="0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2ADB8B2-C1E6-9527-9B84-76319AE52CAA}"/>
              </a:ext>
            </a:extLst>
          </p:cNvPr>
          <p:cNvSpPr/>
          <p:nvPr/>
        </p:nvSpPr>
        <p:spPr>
          <a:xfrm>
            <a:off x="10162954" y="2440177"/>
            <a:ext cx="1332000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Aménagement communautaire</a:t>
            </a:r>
            <a:endParaRPr lang="fr-FR" sz="800" b="1" dirty="0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EFC00C7-302F-B848-3EF9-94D90132DD26}"/>
              </a:ext>
            </a:extLst>
          </p:cNvPr>
          <p:cNvSpPr/>
          <p:nvPr/>
        </p:nvSpPr>
        <p:spPr>
          <a:xfrm>
            <a:off x="1064567" y="2410051"/>
            <a:ext cx="1461652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Directeur des Services Techniques</a:t>
            </a:r>
          </a:p>
          <a:p>
            <a:pPr algn="ctr"/>
            <a:r>
              <a:rPr lang="fr-FR" sz="800" dirty="0"/>
              <a:t>François-Xavier BARBEZAT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030F6B4A-7B54-B526-9846-3A73098A459C}"/>
              </a:ext>
            </a:extLst>
          </p:cNvPr>
          <p:cNvSpPr/>
          <p:nvPr/>
        </p:nvSpPr>
        <p:spPr>
          <a:xfrm>
            <a:off x="2730700" y="2410051"/>
            <a:ext cx="1332000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Accueil / Assistante administrative</a:t>
            </a:r>
          </a:p>
          <a:p>
            <a:pPr algn="ctr"/>
            <a:r>
              <a:rPr lang="fr-FR" sz="800"/>
              <a:t>Sandrine BÂCHET</a:t>
            </a:r>
            <a:endParaRPr lang="fr-FR" sz="8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A6B5F1D6-1C05-3DA9-12CB-849EC87FE9E4}"/>
              </a:ext>
            </a:extLst>
          </p:cNvPr>
          <p:cNvSpPr/>
          <p:nvPr/>
        </p:nvSpPr>
        <p:spPr>
          <a:xfrm>
            <a:off x="4816946" y="3304674"/>
            <a:ext cx="1159903" cy="720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Service Commun</a:t>
            </a:r>
          </a:p>
          <a:p>
            <a:pPr algn="ctr"/>
            <a:r>
              <a:rPr lang="fr-FR" sz="900" b="1" dirty="0"/>
              <a:t>RH – Finances</a:t>
            </a:r>
          </a:p>
          <a:p>
            <a:pPr algn="ctr"/>
            <a:r>
              <a:rPr lang="fr-FR" sz="900" b="1" dirty="0"/>
              <a:t>(CCAVT-CIAS)</a:t>
            </a:r>
          </a:p>
          <a:p>
            <a:pPr algn="ctr"/>
            <a:r>
              <a:rPr lang="fr-FR" sz="800" dirty="0"/>
              <a:t>Sandrine DUBÉ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3EB4A9E4-2380-1C88-752E-F6A179FB2787}"/>
              </a:ext>
            </a:extLst>
          </p:cNvPr>
          <p:cNvSpPr/>
          <p:nvPr/>
        </p:nvSpPr>
        <p:spPr>
          <a:xfrm>
            <a:off x="3691520" y="3294831"/>
            <a:ext cx="1092157" cy="720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Informatique</a:t>
            </a:r>
          </a:p>
          <a:p>
            <a:pPr algn="ctr"/>
            <a:r>
              <a:rPr lang="fr-FR" sz="900" b="1" dirty="0"/>
              <a:t>Communication</a:t>
            </a:r>
          </a:p>
          <a:p>
            <a:pPr algn="ctr"/>
            <a:r>
              <a:rPr lang="fr-FR" sz="800" dirty="0"/>
              <a:t>Luc BILLARD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F98C6DAD-1080-06CE-6A02-5783D3559D0F}"/>
              </a:ext>
            </a:extLst>
          </p:cNvPr>
          <p:cNvSpPr/>
          <p:nvPr/>
        </p:nvSpPr>
        <p:spPr>
          <a:xfrm>
            <a:off x="5999637" y="3309915"/>
            <a:ext cx="1342411" cy="72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Coordination CIAS</a:t>
            </a:r>
          </a:p>
          <a:p>
            <a:pPr algn="ctr"/>
            <a:r>
              <a:rPr lang="fr-FR" sz="800" dirty="0"/>
              <a:t>Angélique SÉNÉCHAULT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E791F532-088E-369B-3353-316919CE6C55}"/>
              </a:ext>
            </a:extLst>
          </p:cNvPr>
          <p:cNvSpPr/>
          <p:nvPr/>
        </p:nvSpPr>
        <p:spPr>
          <a:xfrm>
            <a:off x="9776412" y="3317555"/>
            <a:ext cx="1047775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Économie</a:t>
            </a:r>
          </a:p>
          <a:p>
            <a:pPr algn="ctr"/>
            <a:r>
              <a:rPr lang="fr-FR" sz="900" b="1" dirty="0"/>
              <a:t>Tourisme</a:t>
            </a:r>
          </a:p>
          <a:p>
            <a:pPr algn="ctr"/>
            <a:r>
              <a:rPr lang="fr-FR" sz="800" dirty="0"/>
              <a:t>Aurélie CHUPIN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59A6186A-BB3D-C053-D1A4-D568C0701DFD}"/>
              </a:ext>
            </a:extLst>
          </p:cNvPr>
          <p:cNvSpPr/>
          <p:nvPr/>
        </p:nvSpPr>
        <p:spPr>
          <a:xfrm>
            <a:off x="2496438" y="3296865"/>
            <a:ext cx="1152000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Assainissement Piscines</a:t>
            </a:r>
          </a:p>
          <a:p>
            <a:pPr algn="ctr"/>
            <a:r>
              <a:rPr lang="fr-FR" sz="800" dirty="0"/>
              <a:t>Tony KONEY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3A64946-8451-4FE7-4077-1A858B66450A}"/>
              </a:ext>
            </a:extLst>
          </p:cNvPr>
          <p:cNvSpPr/>
          <p:nvPr/>
        </p:nvSpPr>
        <p:spPr>
          <a:xfrm>
            <a:off x="4754" y="3307287"/>
            <a:ext cx="1152000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Prévention et valorisation des déchets</a:t>
            </a:r>
          </a:p>
          <a:p>
            <a:pPr algn="ctr"/>
            <a:r>
              <a:rPr lang="fr-FR" sz="800" dirty="0"/>
              <a:t>Sandrine GANNE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FA896060-3DEE-3243-D930-9DDE12DBE450}"/>
              </a:ext>
            </a:extLst>
          </p:cNvPr>
          <p:cNvSpPr/>
          <p:nvPr/>
        </p:nvSpPr>
        <p:spPr>
          <a:xfrm>
            <a:off x="1284219" y="3302869"/>
            <a:ext cx="1152000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Responsable bâtiments</a:t>
            </a:r>
          </a:p>
          <a:p>
            <a:pPr algn="ctr"/>
            <a:r>
              <a:rPr lang="fr-FR" sz="800" dirty="0"/>
              <a:t>Ingrid GALLOIS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CADC78D6-4B50-0109-065B-408CD1A80184}"/>
              </a:ext>
            </a:extLst>
          </p:cNvPr>
          <p:cNvSpPr/>
          <p:nvPr/>
        </p:nvSpPr>
        <p:spPr>
          <a:xfrm>
            <a:off x="10824187" y="3317555"/>
            <a:ext cx="1367814" cy="72768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Aménagement</a:t>
            </a:r>
          </a:p>
          <a:p>
            <a:pPr algn="ctr"/>
            <a:r>
              <a:rPr lang="fr-FR" sz="900" b="1" dirty="0"/>
              <a:t>Développement Durable</a:t>
            </a:r>
          </a:p>
          <a:p>
            <a:pPr algn="ctr"/>
            <a:r>
              <a:rPr lang="fr-FR" sz="800" dirty="0"/>
              <a:t>Manon DELAFOULHOUZE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3B9DD6BF-7ADF-D952-A805-244947EC48C3}"/>
              </a:ext>
            </a:extLst>
          </p:cNvPr>
          <p:cNvSpPr/>
          <p:nvPr/>
        </p:nvSpPr>
        <p:spPr>
          <a:xfrm>
            <a:off x="1397510" y="5058239"/>
            <a:ext cx="1311184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Equipe entretien des locaux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8C6236BA-D4F1-2322-00E8-8BAE6BD18CAD}"/>
              </a:ext>
            </a:extLst>
          </p:cNvPr>
          <p:cNvSpPr/>
          <p:nvPr/>
        </p:nvSpPr>
        <p:spPr>
          <a:xfrm>
            <a:off x="80392" y="4203539"/>
            <a:ext cx="1263206" cy="72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Chef d’équipe intervention technique</a:t>
            </a:r>
          </a:p>
          <a:p>
            <a:pPr algn="ctr"/>
            <a:r>
              <a:rPr lang="fr-FR" sz="800" dirty="0"/>
              <a:t>Stéphane ROCHETEAU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FEDC1641-E1BB-A77F-468D-13A041BEC288}"/>
              </a:ext>
            </a:extLst>
          </p:cNvPr>
          <p:cNvSpPr/>
          <p:nvPr/>
        </p:nvSpPr>
        <p:spPr>
          <a:xfrm>
            <a:off x="53289" y="5058238"/>
            <a:ext cx="1309685" cy="167899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Equipe</a:t>
            </a:r>
          </a:p>
          <a:p>
            <a:pPr algn="ctr"/>
            <a:r>
              <a:rPr lang="fr-FR" sz="900" b="1" dirty="0"/>
              <a:t>Déchèteries</a:t>
            </a:r>
          </a:p>
          <a:p>
            <a:pPr algn="ctr"/>
            <a:r>
              <a:rPr lang="fr-FR" sz="900" b="1" dirty="0"/>
              <a:t>Bâtiments</a:t>
            </a:r>
          </a:p>
          <a:p>
            <a:pPr algn="ctr"/>
            <a:r>
              <a:rPr lang="fr-FR" sz="900" b="1" dirty="0"/>
              <a:t>Espaces verts</a:t>
            </a:r>
          </a:p>
          <a:p>
            <a:pPr algn="ctr"/>
            <a:endParaRPr lang="fr-FR" sz="900" b="1" dirty="0"/>
          </a:p>
          <a:p>
            <a:pPr algn="ctr"/>
            <a:r>
              <a:rPr lang="fr-FR" sz="800" dirty="0"/>
              <a:t>Christophe BRIAND</a:t>
            </a:r>
          </a:p>
          <a:p>
            <a:pPr algn="ctr"/>
            <a:r>
              <a:rPr lang="fr-FR" sz="800" dirty="0"/>
              <a:t>François DA SILVA</a:t>
            </a:r>
          </a:p>
          <a:p>
            <a:pPr algn="ctr"/>
            <a:r>
              <a:rPr lang="fr-FR" sz="800" dirty="0"/>
              <a:t>Alexandre GABOREAU</a:t>
            </a:r>
          </a:p>
          <a:p>
            <a:pPr algn="ctr"/>
            <a:r>
              <a:rPr lang="fr-FR" sz="800" dirty="0" err="1"/>
              <a:t>Nicko</a:t>
            </a:r>
            <a:r>
              <a:rPr lang="fr-FR" sz="800" dirty="0"/>
              <a:t> MARTIN</a:t>
            </a:r>
          </a:p>
          <a:p>
            <a:pPr algn="ctr"/>
            <a:r>
              <a:rPr lang="fr-FR" sz="800" dirty="0"/>
              <a:t>Karine SIMON</a:t>
            </a:r>
          </a:p>
          <a:p>
            <a:pPr algn="ctr"/>
            <a:r>
              <a:rPr lang="fr-FR" sz="800" dirty="0"/>
              <a:t>+ 1 saisonnier</a:t>
            </a:r>
          </a:p>
          <a:p>
            <a:pPr algn="ctr"/>
            <a:endParaRPr lang="fr-FR" sz="800" dirty="0"/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12BD6708-9B3B-E57F-9FA7-400245F6C422}"/>
              </a:ext>
            </a:extLst>
          </p:cNvPr>
          <p:cNvSpPr/>
          <p:nvPr/>
        </p:nvSpPr>
        <p:spPr>
          <a:xfrm>
            <a:off x="4900857" y="4211314"/>
            <a:ext cx="1188000" cy="720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Equipe service commun</a:t>
            </a:r>
          </a:p>
          <a:p>
            <a:pPr algn="ctr"/>
            <a:r>
              <a:rPr lang="fr-FR" sz="800" dirty="0"/>
              <a:t>Virginie AMINOT</a:t>
            </a:r>
          </a:p>
          <a:p>
            <a:pPr algn="ctr"/>
            <a:r>
              <a:rPr lang="fr-FR" sz="800" dirty="0"/>
              <a:t>Gaëlle DEVAUD (RH)</a:t>
            </a:r>
            <a:endParaRPr lang="fr-FR" sz="700" dirty="0"/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590361A6-4842-1DA3-A345-54824444E388}"/>
              </a:ext>
            </a:extLst>
          </p:cNvPr>
          <p:cNvSpPr/>
          <p:nvPr/>
        </p:nvSpPr>
        <p:spPr>
          <a:xfrm>
            <a:off x="10337166" y="4250868"/>
            <a:ext cx="1176047" cy="72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Accueil touristique</a:t>
            </a:r>
          </a:p>
          <a:p>
            <a:pPr algn="ctr"/>
            <a:r>
              <a:rPr lang="fr-FR" sz="800" dirty="0"/>
              <a:t>Léa ROUVREAU</a:t>
            </a:r>
          </a:p>
          <a:p>
            <a:pPr algn="ctr"/>
            <a:r>
              <a:rPr lang="fr-FR" sz="800" dirty="0"/>
              <a:t> + 1 saisonnier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D6891DC4-A2ED-9868-E544-3E1CA90E38BE}"/>
              </a:ext>
            </a:extLst>
          </p:cNvPr>
          <p:cNvSpPr txBox="1"/>
          <p:nvPr/>
        </p:nvSpPr>
        <p:spPr>
          <a:xfrm>
            <a:off x="9402022" y="6552563"/>
            <a:ext cx="2610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Mis à jour le 24 août 2026</a:t>
            </a:r>
          </a:p>
        </p:txBody>
      </p:sp>
      <p:sp>
        <p:nvSpPr>
          <p:cNvPr id="65" name="Titre 1">
            <a:extLst>
              <a:ext uri="{FF2B5EF4-FFF2-40B4-BE49-F238E27FC236}">
                <a16:creationId xmlns:a16="http://schemas.microsoft.com/office/drawing/2014/main" id="{4F04EA7C-34C3-4B3E-9315-72AE9192363D}"/>
              </a:ext>
            </a:extLst>
          </p:cNvPr>
          <p:cNvSpPr txBox="1">
            <a:spLocks/>
          </p:cNvSpPr>
          <p:nvPr/>
        </p:nvSpPr>
        <p:spPr>
          <a:xfrm>
            <a:off x="1822827" y="138269"/>
            <a:ext cx="7539979" cy="5082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800" dirty="0">
                <a:solidFill>
                  <a:srgbClr val="0070C0"/>
                </a:solidFill>
                <a:latin typeface="Helvetica" pitchFamily="2" charset="0"/>
              </a:rPr>
              <a:t>ORGANIGRAMME</a:t>
            </a:r>
          </a:p>
        </p:txBody>
      </p: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1FD7C344-0734-84FB-8F5D-BA791FE8ECCD}"/>
              </a:ext>
            </a:extLst>
          </p:cNvPr>
          <p:cNvCxnSpPr>
            <a:cxnSpLocks/>
            <a:stCxn id="34" idx="3"/>
            <a:endCxn id="35" idx="1"/>
          </p:cNvCxnSpPr>
          <p:nvPr/>
        </p:nvCxnSpPr>
        <p:spPr>
          <a:xfrm>
            <a:off x="6278219" y="1923207"/>
            <a:ext cx="29724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9D5B9684-FB87-B043-B937-23C522D9CEC7}"/>
              </a:ext>
            </a:extLst>
          </p:cNvPr>
          <p:cNvCxnSpPr>
            <a:cxnSpLocks/>
          </p:cNvCxnSpPr>
          <p:nvPr/>
        </p:nvCxnSpPr>
        <p:spPr>
          <a:xfrm>
            <a:off x="2531764" y="2809097"/>
            <a:ext cx="216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0DA203D0-D123-1C78-504B-6D643A77CEC2}"/>
              </a:ext>
            </a:extLst>
          </p:cNvPr>
          <p:cNvCxnSpPr>
            <a:cxnSpLocks/>
          </p:cNvCxnSpPr>
          <p:nvPr/>
        </p:nvCxnSpPr>
        <p:spPr>
          <a:xfrm>
            <a:off x="5592341" y="1426681"/>
            <a:ext cx="0" cy="144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3CB2761E-CB31-B665-20CA-EB0B6CD82AAE}"/>
              </a:ext>
            </a:extLst>
          </p:cNvPr>
          <p:cNvCxnSpPr>
            <a:cxnSpLocks/>
          </p:cNvCxnSpPr>
          <p:nvPr/>
        </p:nvCxnSpPr>
        <p:spPr>
          <a:xfrm>
            <a:off x="5507364" y="4036499"/>
            <a:ext cx="0" cy="18567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A602810E-350D-735C-D5DB-F97FEDD65085}"/>
              </a:ext>
            </a:extLst>
          </p:cNvPr>
          <p:cNvSpPr/>
          <p:nvPr/>
        </p:nvSpPr>
        <p:spPr>
          <a:xfrm>
            <a:off x="8535178" y="3325239"/>
            <a:ext cx="1224774" cy="72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Médiathèque et Culture</a:t>
            </a:r>
          </a:p>
          <a:p>
            <a:pPr algn="ctr"/>
            <a:r>
              <a:rPr lang="fr-FR" sz="800" dirty="0"/>
              <a:t>Andréa PRIOUR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BE5E102-5B9A-2D73-3253-4F8CA907EF52}"/>
              </a:ext>
            </a:extLst>
          </p:cNvPr>
          <p:cNvSpPr/>
          <p:nvPr/>
        </p:nvSpPr>
        <p:spPr>
          <a:xfrm>
            <a:off x="9019563" y="4261239"/>
            <a:ext cx="1288160" cy="72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Médiathécaires</a:t>
            </a:r>
          </a:p>
          <a:p>
            <a:pPr algn="ctr"/>
            <a:r>
              <a:rPr lang="fr-FR" sz="800" dirty="0"/>
              <a:t>Elise BARCQ</a:t>
            </a:r>
          </a:p>
          <a:p>
            <a:pPr algn="ctr"/>
            <a:r>
              <a:rPr lang="fr-FR" sz="800" dirty="0"/>
              <a:t>Marie-Laure MARTEAU</a:t>
            </a:r>
          </a:p>
          <a:p>
            <a:pPr algn="ctr"/>
            <a:r>
              <a:rPr lang="fr-FR" sz="800" dirty="0"/>
              <a:t>Corentin PHILMON</a:t>
            </a:r>
          </a:p>
        </p:txBody>
      </p: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723511A3-87B1-153C-BF5F-F70449E18437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9077709" y="4045239"/>
            <a:ext cx="585934" cy="216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555F3C8C-FDEE-0EBC-B04C-D9F024CDD3B6}"/>
              </a:ext>
            </a:extLst>
          </p:cNvPr>
          <p:cNvSpPr/>
          <p:nvPr/>
        </p:nvSpPr>
        <p:spPr>
          <a:xfrm>
            <a:off x="6130920" y="4197413"/>
            <a:ext cx="1089390" cy="7560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 Administration et Planning</a:t>
            </a:r>
          </a:p>
          <a:p>
            <a:pPr algn="ctr"/>
            <a:r>
              <a:rPr lang="fr-FR" sz="800" dirty="0"/>
              <a:t>Gaëlle DEVAUD</a:t>
            </a:r>
          </a:p>
          <a:p>
            <a:pPr algn="ctr"/>
            <a:r>
              <a:rPr lang="fr-FR" sz="800" dirty="0"/>
              <a:t>Claudie DORET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260BD9C9-A7A3-6789-C06A-D00C76773A1A}"/>
              </a:ext>
            </a:extLst>
          </p:cNvPr>
          <p:cNvSpPr/>
          <p:nvPr/>
        </p:nvSpPr>
        <p:spPr>
          <a:xfrm>
            <a:off x="7254815" y="4233503"/>
            <a:ext cx="1698324" cy="25037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Aides à domicile</a:t>
            </a:r>
            <a:br>
              <a:rPr lang="fr-FR" sz="900" b="1" dirty="0"/>
            </a:br>
            <a:r>
              <a:rPr lang="fr-FR" sz="900" b="1" dirty="0"/>
              <a:t> (21 agents)</a:t>
            </a:r>
          </a:p>
          <a:p>
            <a:pPr algn="ctr"/>
            <a:r>
              <a:rPr lang="fr-FR" sz="800" dirty="0"/>
              <a:t>Anaïs AGUILLON</a:t>
            </a:r>
          </a:p>
          <a:p>
            <a:pPr algn="ctr"/>
            <a:r>
              <a:rPr lang="fr-FR" sz="800" dirty="0"/>
              <a:t>Cécile AUDET</a:t>
            </a:r>
          </a:p>
          <a:p>
            <a:pPr algn="ctr"/>
            <a:r>
              <a:rPr lang="fr-FR" sz="800" dirty="0"/>
              <a:t>Valérie BILLY</a:t>
            </a:r>
          </a:p>
          <a:p>
            <a:pPr algn="ctr"/>
            <a:r>
              <a:rPr lang="fr-FR" sz="800" dirty="0"/>
              <a:t>Eliane BONTEMPS</a:t>
            </a:r>
          </a:p>
          <a:p>
            <a:pPr algn="ctr"/>
            <a:r>
              <a:rPr lang="fr-FR" sz="800" dirty="0"/>
              <a:t>Virginie CADET</a:t>
            </a:r>
          </a:p>
          <a:p>
            <a:pPr algn="ctr"/>
            <a:r>
              <a:rPr lang="fr-FR" sz="800" dirty="0"/>
              <a:t>Nadine CATEAU</a:t>
            </a:r>
          </a:p>
          <a:p>
            <a:pPr algn="ctr"/>
            <a:r>
              <a:rPr lang="fr-FR" sz="800" dirty="0"/>
              <a:t>Marie-Christine CHABOSSEAU</a:t>
            </a:r>
          </a:p>
          <a:p>
            <a:pPr algn="ctr"/>
            <a:r>
              <a:rPr lang="fr-FR" sz="800" dirty="0"/>
              <a:t>Catherine CHADEAU</a:t>
            </a:r>
          </a:p>
          <a:p>
            <a:pPr algn="ctr"/>
            <a:r>
              <a:rPr lang="fr-FR" sz="800" dirty="0"/>
              <a:t>Charlyse CHATRY</a:t>
            </a:r>
          </a:p>
          <a:p>
            <a:pPr algn="ctr"/>
            <a:r>
              <a:rPr lang="fr-FR" sz="800" dirty="0"/>
              <a:t>Stéph. CHESSERON</a:t>
            </a:r>
          </a:p>
          <a:p>
            <a:pPr algn="ctr"/>
            <a:r>
              <a:rPr lang="fr-FR" sz="800" dirty="0"/>
              <a:t>Aurore DAGNAS</a:t>
            </a:r>
          </a:p>
          <a:p>
            <a:pPr algn="ctr"/>
            <a:r>
              <a:rPr lang="fr-FR" sz="800" dirty="0"/>
              <a:t>Patricia DUTAIN</a:t>
            </a:r>
            <a:br>
              <a:rPr lang="fr-FR" sz="800" dirty="0"/>
            </a:br>
            <a:r>
              <a:rPr lang="fr-FR" sz="800" dirty="0"/>
              <a:t>Nathalie GIRAULT</a:t>
            </a:r>
          </a:p>
          <a:p>
            <a:pPr algn="ctr"/>
            <a:r>
              <a:rPr lang="fr-FR" sz="800" dirty="0"/>
              <a:t>Annie GUERRY</a:t>
            </a:r>
          </a:p>
          <a:p>
            <a:pPr algn="ctr"/>
            <a:r>
              <a:rPr lang="fr-FR" sz="800" dirty="0"/>
              <a:t>Florence JAULIN</a:t>
            </a:r>
          </a:p>
          <a:p>
            <a:pPr algn="ctr"/>
            <a:r>
              <a:rPr lang="fr-FR" sz="800" dirty="0"/>
              <a:t>Christine MILLASSEAU</a:t>
            </a:r>
          </a:p>
          <a:p>
            <a:pPr algn="ctr"/>
            <a:r>
              <a:rPr lang="fr-FR" sz="800" dirty="0"/>
              <a:t>Morgane MOREAU</a:t>
            </a:r>
          </a:p>
        </p:txBody>
      </p: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4D9E6B1E-FDA8-D86F-F5D1-44F8AA8748F9}"/>
              </a:ext>
            </a:extLst>
          </p:cNvPr>
          <p:cNvCxnSpPr>
            <a:cxnSpLocks/>
          </p:cNvCxnSpPr>
          <p:nvPr/>
        </p:nvCxnSpPr>
        <p:spPr>
          <a:xfrm>
            <a:off x="6727777" y="4023709"/>
            <a:ext cx="0" cy="216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1A06364A-ABF3-63F8-55B4-3262EE61FA5A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10307296" y="4037555"/>
            <a:ext cx="617894" cy="2133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16458D3C-B469-202B-DBB3-4DFCDB0BA101}"/>
              </a:ext>
            </a:extLst>
          </p:cNvPr>
          <p:cNvCxnSpPr>
            <a:cxnSpLocks/>
            <a:stCxn id="38" idx="2"/>
          </p:cNvCxnSpPr>
          <p:nvPr/>
        </p:nvCxnSpPr>
        <p:spPr>
          <a:xfrm flipH="1">
            <a:off x="10315865" y="3160177"/>
            <a:ext cx="513089" cy="14973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1A62F401-B695-1DA8-8458-018E75FC767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10828954" y="3160177"/>
            <a:ext cx="706163" cy="16506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CC80ACA6-6FDE-2BEB-8CB8-A711E4828BA6}"/>
              </a:ext>
            </a:extLst>
          </p:cNvPr>
          <p:cNvCxnSpPr>
            <a:cxnSpLocks/>
          </p:cNvCxnSpPr>
          <p:nvPr/>
        </p:nvCxnSpPr>
        <p:spPr>
          <a:xfrm>
            <a:off x="7895248" y="3122869"/>
            <a:ext cx="0" cy="180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1F2C5AD4-4B94-94FC-C68B-6829E66E2A7A}"/>
              </a:ext>
            </a:extLst>
          </p:cNvPr>
          <p:cNvCxnSpPr>
            <a:cxnSpLocks/>
            <a:endCxn id="45" idx="0"/>
          </p:cNvCxnSpPr>
          <p:nvPr/>
        </p:nvCxnSpPr>
        <p:spPr>
          <a:xfrm flipH="1">
            <a:off x="6670843" y="3109239"/>
            <a:ext cx="1281900" cy="20067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87C753E3-9BB4-F5ED-AA70-10A37BFD8CB7}"/>
              </a:ext>
            </a:extLst>
          </p:cNvPr>
          <p:cNvCxnSpPr>
            <a:cxnSpLocks/>
          </p:cNvCxnSpPr>
          <p:nvPr/>
        </p:nvCxnSpPr>
        <p:spPr>
          <a:xfrm>
            <a:off x="7883214" y="3109239"/>
            <a:ext cx="1224000" cy="19933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DF187F39-3F59-DD40-7944-710250C2034E}"/>
              </a:ext>
            </a:extLst>
          </p:cNvPr>
          <p:cNvCxnSpPr>
            <a:cxnSpLocks/>
            <a:stCxn id="36" idx="2"/>
            <a:endCxn id="43" idx="0"/>
          </p:cNvCxnSpPr>
          <p:nvPr/>
        </p:nvCxnSpPr>
        <p:spPr>
          <a:xfrm flipH="1">
            <a:off x="4237599" y="3137137"/>
            <a:ext cx="842675" cy="15769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1EFD7408-2E01-70D3-2714-66A6580DAA2F}"/>
              </a:ext>
            </a:extLst>
          </p:cNvPr>
          <p:cNvCxnSpPr>
            <a:cxnSpLocks/>
            <a:stCxn id="36" idx="2"/>
            <a:endCxn id="42" idx="0"/>
          </p:cNvCxnSpPr>
          <p:nvPr/>
        </p:nvCxnSpPr>
        <p:spPr>
          <a:xfrm>
            <a:off x="5080274" y="3137137"/>
            <a:ext cx="316624" cy="16753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57A0F973-34B8-0BB2-A3DC-99336984F793}"/>
              </a:ext>
            </a:extLst>
          </p:cNvPr>
          <p:cNvCxnSpPr>
            <a:cxnSpLocks/>
            <a:stCxn id="47" idx="2"/>
            <a:endCxn id="11" idx="0"/>
          </p:cNvCxnSpPr>
          <p:nvPr/>
        </p:nvCxnSpPr>
        <p:spPr>
          <a:xfrm>
            <a:off x="3072438" y="4016865"/>
            <a:ext cx="230795" cy="104641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D323F73B-E6E1-AA12-6E98-64E74BEA7AE6}"/>
              </a:ext>
            </a:extLst>
          </p:cNvPr>
          <p:cNvCxnSpPr>
            <a:cxnSpLocks/>
            <a:stCxn id="49" idx="2"/>
            <a:endCxn id="52" idx="0"/>
          </p:cNvCxnSpPr>
          <p:nvPr/>
        </p:nvCxnSpPr>
        <p:spPr>
          <a:xfrm>
            <a:off x="1860219" y="4022869"/>
            <a:ext cx="192883" cy="103537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B9956EF3-D178-8705-554C-671BE65B9E83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711995" y="4022869"/>
            <a:ext cx="1148224" cy="18067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2AA6383-2651-32E1-9A13-BFB8F1BF98B3}"/>
              </a:ext>
            </a:extLst>
          </p:cNvPr>
          <p:cNvCxnSpPr>
            <a:cxnSpLocks/>
            <a:stCxn id="53" idx="2"/>
            <a:endCxn id="54" idx="0"/>
          </p:cNvCxnSpPr>
          <p:nvPr/>
        </p:nvCxnSpPr>
        <p:spPr>
          <a:xfrm flipH="1">
            <a:off x="708132" y="4923539"/>
            <a:ext cx="3863" cy="13469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Connecteur droit 102">
            <a:extLst>
              <a:ext uri="{FF2B5EF4-FFF2-40B4-BE49-F238E27FC236}">
                <a16:creationId xmlns:a16="http://schemas.microsoft.com/office/drawing/2014/main" id="{39842364-F4D5-89B6-0517-113A8819C9C8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>
            <a:off x="1795393" y="3130051"/>
            <a:ext cx="64826" cy="17281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765DBE04-CCC3-F1D1-8AFE-D19040E07212}"/>
              </a:ext>
            </a:extLst>
          </p:cNvPr>
          <p:cNvCxnSpPr>
            <a:cxnSpLocks/>
            <a:stCxn id="40" idx="2"/>
            <a:endCxn id="48" idx="0"/>
          </p:cNvCxnSpPr>
          <p:nvPr/>
        </p:nvCxnSpPr>
        <p:spPr>
          <a:xfrm flipH="1">
            <a:off x="580754" y="3130051"/>
            <a:ext cx="1214639" cy="1772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F7A0CD43-93CE-9630-9988-B720FBC302FA}"/>
              </a:ext>
            </a:extLst>
          </p:cNvPr>
          <p:cNvCxnSpPr>
            <a:cxnSpLocks/>
            <a:stCxn id="34" idx="2"/>
          </p:cNvCxnSpPr>
          <p:nvPr/>
        </p:nvCxnSpPr>
        <p:spPr>
          <a:xfrm flipH="1">
            <a:off x="1697317" y="2283207"/>
            <a:ext cx="3833949" cy="12396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Connecteur droit 109">
            <a:extLst>
              <a:ext uri="{FF2B5EF4-FFF2-40B4-BE49-F238E27FC236}">
                <a16:creationId xmlns:a16="http://schemas.microsoft.com/office/drawing/2014/main" id="{A725DE0B-7EE6-38ED-081F-7C29A9E36435}"/>
              </a:ext>
            </a:extLst>
          </p:cNvPr>
          <p:cNvCxnSpPr>
            <a:cxnSpLocks/>
            <a:stCxn id="34" idx="2"/>
            <a:endCxn id="36" idx="0"/>
          </p:cNvCxnSpPr>
          <p:nvPr/>
        </p:nvCxnSpPr>
        <p:spPr>
          <a:xfrm flipH="1">
            <a:off x="5080274" y="2283207"/>
            <a:ext cx="450992" cy="1339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Connecteur droit 112">
            <a:extLst>
              <a:ext uri="{FF2B5EF4-FFF2-40B4-BE49-F238E27FC236}">
                <a16:creationId xmlns:a16="http://schemas.microsoft.com/office/drawing/2014/main" id="{14EF892F-0C1F-7C21-E9E8-2CE6A2A85A4A}"/>
              </a:ext>
            </a:extLst>
          </p:cNvPr>
          <p:cNvCxnSpPr>
            <a:cxnSpLocks/>
          </p:cNvCxnSpPr>
          <p:nvPr/>
        </p:nvCxnSpPr>
        <p:spPr>
          <a:xfrm>
            <a:off x="5516646" y="2296172"/>
            <a:ext cx="1806263" cy="29994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Connecteur droit 114">
            <a:extLst>
              <a:ext uri="{FF2B5EF4-FFF2-40B4-BE49-F238E27FC236}">
                <a16:creationId xmlns:a16="http://schemas.microsoft.com/office/drawing/2014/main" id="{862A1FD7-3E96-6360-AC09-6CD9F7B26A75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5531266" y="2283207"/>
            <a:ext cx="5183649" cy="1623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C17986C-889F-6487-B41E-12C3ACB6C1D2}"/>
              </a:ext>
            </a:extLst>
          </p:cNvPr>
          <p:cNvSpPr/>
          <p:nvPr/>
        </p:nvSpPr>
        <p:spPr>
          <a:xfrm>
            <a:off x="7367612" y="3316499"/>
            <a:ext cx="1152000" cy="720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Mission Coopération Sociale</a:t>
            </a:r>
            <a:br>
              <a:rPr lang="fr-FR" sz="900" b="1" dirty="0"/>
            </a:br>
            <a:r>
              <a:rPr lang="fr-FR" sz="800" dirty="0"/>
              <a:t>Pauline POUPARD</a:t>
            </a:r>
          </a:p>
          <a:p>
            <a:pPr algn="ctr"/>
            <a:endParaRPr lang="fr-FR" sz="9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358B8F3-E4B5-E2BA-A73B-16CA9026C422}"/>
              </a:ext>
            </a:extLst>
          </p:cNvPr>
          <p:cNvCxnSpPr>
            <a:cxnSpLocks/>
            <a:stCxn id="45" idx="2"/>
            <a:endCxn id="59" idx="0"/>
          </p:cNvCxnSpPr>
          <p:nvPr/>
        </p:nvCxnSpPr>
        <p:spPr>
          <a:xfrm>
            <a:off x="6670843" y="4029915"/>
            <a:ext cx="1433134" cy="2035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32EEB77-858E-5BA9-C3BB-45AEA759CDFA}"/>
              </a:ext>
            </a:extLst>
          </p:cNvPr>
          <p:cNvCxnSpPr>
            <a:cxnSpLocks/>
          </p:cNvCxnSpPr>
          <p:nvPr/>
        </p:nvCxnSpPr>
        <p:spPr>
          <a:xfrm flipH="1">
            <a:off x="5485892" y="4037555"/>
            <a:ext cx="1169233" cy="173759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A158DBF-AB2A-4D6F-4B6E-28E8557DC870}"/>
              </a:ext>
            </a:extLst>
          </p:cNvPr>
          <p:cNvSpPr/>
          <p:nvPr/>
        </p:nvSpPr>
        <p:spPr>
          <a:xfrm>
            <a:off x="2724937" y="5063279"/>
            <a:ext cx="1156591" cy="730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Équipe</a:t>
            </a:r>
          </a:p>
          <a:p>
            <a:pPr algn="ctr"/>
            <a:r>
              <a:rPr lang="fr-FR" sz="800" dirty="0"/>
              <a:t>Geoffrey BOUCHET</a:t>
            </a:r>
          </a:p>
          <a:p>
            <a:pPr algn="ctr"/>
            <a:r>
              <a:rPr lang="fr-FR" sz="800" dirty="0"/>
              <a:t>Kévin BOUET</a:t>
            </a:r>
          </a:p>
          <a:p>
            <a:pPr algn="ctr"/>
            <a:r>
              <a:rPr lang="fr-FR" sz="800" dirty="0"/>
              <a:t>Gildas CHEVALLIER</a:t>
            </a:r>
          </a:p>
        </p:txBody>
      </p:sp>
      <p:cxnSp>
        <p:nvCxnSpPr>
          <p:cNvPr id="134" name="Connecteur droit 133">
            <a:extLst>
              <a:ext uri="{FF2B5EF4-FFF2-40B4-BE49-F238E27FC236}">
                <a16:creationId xmlns:a16="http://schemas.microsoft.com/office/drawing/2014/main" id="{E9BB7C7F-C0DA-DFAF-30BB-79CD86A5E9CC}"/>
              </a:ext>
            </a:extLst>
          </p:cNvPr>
          <p:cNvCxnSpPr>
            <a:cxnSpLocks/>
          </p:cNvCxnSpPr>
          <p:nvPr/>
        </p:nvCxnSpPr>
        <p:spPr>
          <a:xfrm>
            <a:off x="1786428" y="3130051"/>
            <a:ext cx="1384625" cy="16681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Image 2" descr="Une image contenant Graphique, Police, graphisme, capture d’écran&#10;&#10;Description générée automatiquement">
            <a:extLst>
              <a:ext uri="{FF2B5EF4-FFF2-40B4-BE49-F238E27FC236}">
                <a16:creationId xmlns:a16="http://schemas.microsoft.com/office/drawing/2014/main" id="{FFB36DBB-C88E-A78F-FA42-A9F3436382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61" b="27413"/>
          <a:stretch>
            <a:fillRect/>
          </a:stretch>
        </p:blipFill>
        <p:spPr>
          <a:xfrm>
            <a:off x="657887" y="-50993"/>
            <a:ext cx="2636794" cy="946732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E78B-611B-55F5-CB68-51183F59FA3B}"/>
              </a:ext>
            </a:extLst>
          </p:cNvPr>
          <p:cNvSpPr/>
          <p:nvPr/>
        </p:nvSpPr>
        <p:spPr>
          <a:xfrm>
            <a:off x="5976990" y="5981136"/>
            <a:ext cx="1288160" cy="7560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dk1"/>
                </a:solidFill>
              </a:rPr>
              <a:t>Isabelle MOTARD</a:t>
            </a:r>
          </a:p>
          <a:p>
            <a:pPr algn="ctr"/>
            <a:r>
              <a:rPr lang="fr-FR" sz="800" dirty="0">
                <a:solidFill>
                  <a:schemeClr val="dk1"/>
                </a:solidFill>
              </a:rPr>
              <a:t>Adelaïde ROCHER</a:t>
            </a:r>
          </a:p>
          <a:p>
            <a:pPr algn="ctr"/>
            <a:r>
              <a:rPr lang="fr-FR" sz="800" dirty="0">
                <a:solidFill>
                  <a:schemeClr val="dk1"/>
                </a:solidFill>
              </a:rPr>
              <a:t>Vanessa ROUX</a:t>
            </a:r>
          </a:p>
          <a:p>
            <a:pPr algn="ctr"/>
            <a:r>
              <a:rPr lang="fr-FR" sz="800" dirty="0">
                <a:solidFill>
                  <a:schemeClr val="dk1"/>
                </a:solidFill>
              </a:rPr>
              <a:t>Laurence SAUVAGEAU</a:t>
            </a:r>
          </a:p>
        </p:txBody>
      </p:sp>
      <p:pic>
        <p:nvPicPr>
          <p:cNvPr id="26" name="Image 25" descr="Une image contenant Graphique, Police, logo, graphisme&#10;&#10;Description générée automatiquement">
            <a:extLst>
              <a:ext uri="{FF2B5EF4-FFF2-40B4-BE49-F238E27FC236}">
                <a16:creationId xmlns:a16="http://schemas.microsoft.com/office/drawing/2014/main" id="{5B8CB74E-DC6F-9860-D13D-BA3BC295A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781" y="-238816"/>
            <a:ext cx="2083591" cy="1335305"/>
          </a:xfrm>
          <a:prstGeom prst="rect">
            <a:avLst/>
          </a:prstGeom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A8F28138-CFED-2A83-41CF-F119358D5CDC}"/>
              </a:ext>
            </a:extLst>
          </p:cNvPr>
          <p:cNvSpPr/>
          <p:nvPr/>
        </p:nvSpPr>
        <p:spPr>
          <a:xfrm>
            <a:off x="3930770" y="5089585"/>
            <a:ext cx="1089804" cy="6901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/>
              <a:t>Piscines</a:t>
            </a:r>
          </a:p>
          <a:p>
            <a:pPr algn="ctr"/>
            <a:r>
              <a:rPr lang="fr-FR" sz="800" dirty="0"/>
              <a:t> + 3 saisonniers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8E0577E-7E30-1227-20C7-DB1CDD17FABB}"/>
              </a:ext>
            </a:extLst>
          </p:cNvPr>
          <p:cNvCxnSpPr>
            <a:cxnSpLocks/>
            <a:stCxn id="29" idx="0"/>
            <a:endCxn id="47" idx="2"/>
          </p:cNvCxnSpPr>
          <p:nvPr/>
        </p:nvCxnSpPr>
        <p:spPr>
          <a:xfrm flipH="1" flipV="1">
            <a:off x="3072438" y="4016865"/>
            <a:ext cx="1403234" cy="107272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69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Vert jaune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899</TotalTime>
  <Words>224</Words>
  <Application>Microsoft Office PowerPoint</Application>
  <PresentationFormat>Grand écran</PresentationFormat>
  <Paragraphs>94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Helvetica</vt:lpstr>
      <vt:lpstr>Trebuchet MS</vt:lpstr>
      <vt:lpstr>Wingdings 3</vt:lpstr>
      <vt:lpstr>Facette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 BILLARD</dc:creator>
  <cp:lastModifiedBy>Luc BILLARD</cp:lastModifiedBy>
  <cp:revision>25</cp:revision>
  <cp:lastPrinted>2025-05-21T15:00:49Z</cp:lastPrinted>
  <dcterms:created xsi:type="dcterms:W3CDTF">2023-02-17T07:58:20Z</dcterms:created>
  <dcterms:modified xsi:type="dcterms:W3CDTF">2026-08-21T09:24:33Z</dcterms:modified>
</cp:coreProperties>
</file>